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77" r:id="rId5"/>
    <p:sldId id="262" r:id="rId6"/>
    <p:sldId id="263" r:id="rId7"/>
    <p:sldId id="276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00000"/>
    <a:srgbClr val="3333CC"/>
    <a:srgbClr val="052E89"/>
    <a:srgbClr val="FF00FF"/>
    <a:srgbClr val="A50021"/>
    <a:srgbClr val="0033CC"/>
    <a:srgbClr val="000066"/>
    <a:srgbClr val="E1D6F2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E7B5ABD-2C52-4524-9980-8B5339FF25C7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27163C0-6160-4F0A-AE4C-5420F00A2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878799-E1DF-4E5B-A79B-C754CF32A23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7383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6456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1456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2172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88861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6664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3873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92548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1836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5388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8222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1086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7074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6881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454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1176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7485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5631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5EBE0-AC32-4D42-9565-1A07547CA1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6B1E4-C401-4E85-8A8D-E7F07D5EBA0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580B6-B097-48EB-8B44-56BBB0AD7E1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FDAB-2FD2-4ED4-B65F-221BA14E77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8A835-4B66-4A9D-85D5-08C93453B74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22CDB-F5EF-4CAD-B1B5-94341D3B27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81A5-9C28-4D31-AA97-B49DA153A6D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E537-9DFD-4671-8E04-277278CE0D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C010-09D1-49B0-B25C-6150942C44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2626E-9DA7-406E-B68C-7FD39E88537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1BDD0-EE46-4645-881D-3DC39EF6EA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7C00377-1422-4D70-AB8D-B37CED146F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1000" y="152400"/>
            <a:ext cx="8305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MSC3182</a:t>
            </a:r>
            <a:endParaRPr lang="en-US" sz="3000" b="1" spc="650" dirty="0">
              <a:solidFill>
                <a:srgbClr val="800000"/>
              </a:solidFill>
              <a:latin typeface="+mj-lt"/>
            </a:endParaRP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1818E6"/>
                </a:solidFill>
                <a:latin typeface="+mj-lt"/>
              </a:rPr>
              <a:t> </a:t>
            </a:r>
            <a:r>
              <a:rPr lang="en-US" sz="3000" b="1" spc="650" dirty="0">
                <a:solidFill>
                  <a:srgbClr val="000066"/>
                </a:solidFill>
                <a:latin typeface="+mj-lt"/>
              </a:rPr>
              <a:t>SOCIAL ENTREPRENEURSHIP</a:t>
            </a: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800000"/>
                </a:solidFill>
                <a:latin typeface="+mj-lt"/>
              </a:rPr>
              <a:t> Lesson 3</a:t>
            </a:r>
          </a:p>
          <a:p>
            <a:pPr algn="ctr">
              <a:spcBef>
                <a:spcPts val="1200"/>
              </a:spcBef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How to create products and services customers want. Get started with…….</a:t>
            </a:r>
          </a:p>
          <a:p>
            <a:pPr algn="ctr">
              <a:spcBef>
                <a:spcPts val="1200"/>
              </a:spcBef>
            </a:pPr>
            <a:r>
              <a:rPr lang="en-US" sz="4200" b="1" spc="650" dirty="0">
                <a:solidFill>
                  <a:srgbClr val="800000"/>
                </a:solidFill>
                <a:latin typeface="+mj-lt"/>
              </a:rPr>
              <a:t>Value Proposition Design</a:t>
            </a:r>
          </a:p>
        </p:txBody>
      </p:sp>
      <p:pic>
        <p:nvPicPr>
          <p:cNvPr id="12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733800" y="6311756"/>
            <a:ext cx="2057554" cy="54624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64" y="3924464"/>
            <a:ext cx="4456135" cy="2184380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3429000" cy="365125"/>
          </a:xfrm>
        </p:spPr>
        <p:txBody>
          <a:bodyPr/>
          <a:lstStyle/>
          <a:p>
            <a:pPr>
              <a:defRPr/>
            </a:pP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D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Murali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Manohar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– AP/Polymer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Engg</a:t>
            </a:r>
            <a:endParaRPr lang="en-US" sz="1400" b="1" dirty="0">
              <a:solidFill>
                <a:srgbClr val="80000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10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1200150"/>
            <a:ext cx="8772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08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11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2" y="1581150"/>
            <a:ext cx="44100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54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12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412" t="-1" r="-1736" b="2106"/>
          <a:stretch/>
        </p:blipFill>
        <p:spPr>
          <a:xfrm>
            <a:off x="297873" y="1410701"/>
            <a:ext cx="4010025" cy="3543300"/>
          </a:xfrm>
          <a:prstGeom prst="rect">
            <a:avLst/>
          </a:prstGeom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267200" y="1600200"/>
            <a:ext cx="4648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>
                <a:solidFill>
                  <a:srgbClr val="FF00FF"/>
                </a:solidFill>
              </a:rPr>
              <a:t>Simple things that the customers are trying to get done.</a:t>
            </a:r>
            <a:endParaRPr lang="en-US" sz="2200" b="1" dirty="0" smtClean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b="1" dirty="0" smtClean="0">
              <a:solidFill>
                <a:srgbClr val="8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710363"/>
            <a:ext cx="3223138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34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13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457623" y="2914421"/>
            <a:ext cx="4648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>
                <a:solidFill>
                  <a:srgbClr val="FF00FF"/>
                </a:solidFill>
              </a:rPr>
              <a:t>Prevents the customer from getting the job done</a:t>
            </a:r>
            <a:endParaRPr lang="en-US" sz="2200" b="1" dirty="0" smtClean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171575"/>
            <a:ext cx="3600450" cy="295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623" y="1266035"/>
            <a:ext cx="3238577" cy="1379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409" y="3813934"/>
            <a:ext cx="3053544" cy="22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02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14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654"/>
          <a:stretch/>
        </p:blipFill>
        <p:spPr>
          <a:xfrm>
            <a:off x="339436" y="1143000"/>
            <a:ext cx="3294325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848" y="1143000"/>
            <a:ext cx="4752975" cy="75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848" y="2057400"/>
            <a:ext cx="3801374" cy="31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57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15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50" y="1142215"/>
            <a:ext cx="2195945" cy="611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5" y="1619250"/>
            <a:ext cx="63055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68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16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EXAMPLE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36418" y="1216967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Online wedding planning platform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139" y="4551708"/>
            <a:ext cx="3514725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805076"/>
            <a:ext cx="5237018" cy="26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10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17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EXAMPLE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1" y="1133186"/>
            <a:ext cx="2861830" cy="1205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2875"/>
          <a:stretch/>
        </p:blipFill>
        <p:spPr>
          <a:xfrm>
            <a:off x="2209800" y="2446921"/>
            <a:ext cx="6553200" cy="3170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28" y="5507056"/>
            <a:ext cx="2195945" cy="611169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V="1">
            <a:off x="7945430" y="4879986"/>
            <a:ext cx="841966" cy="41217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213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18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EXAMPLE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286" t="2663"/>
          <a:stretch/>
        </p:blipFill>
        <p:spPr>
          <a:xfrm>
            <a:off x="228599" y="1143000"/>
            <a:ext cx="8763001" cy="4303025"/>
          </a:xfrm>
          <a:prstGeom prst="rect">
            <a:avLst/>
          </a:prstGeom>
          <a:ln>
            <a:noFill/>
          </a:ln>
        </p:spPr>
      </p:pic>
      <p:sp>
        <p:nvSpPr>
          <p:cNvPr id="16" name="Oval 15"/>
          <p:cNvSpPr/>
          <p:nvPr/>
        </p:nvSpPr>
        <p:spPr>
          <a:xfrm>
            <a:off x="304800" y="5226050"/>
            <a:ext cx="1524000" cy="8382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16" idx="7"/>
          </p:cNvCxnSpPr>
          <p:nvPr/>
        </p:nvCxnSpPr>
        <p:spPr>
          <a:xfrm flipH="1">
            <a:off x="1605615" y="4343400"/>
            <a:ext cx="756586" cy="1005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62200" y="4393102"/>
            <a:ext cx="1736024" cy="95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54460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Moderate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3674176" y="5306291"/>
            <a:ext cx="1447800" cy="8382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26576" y="5526266"/>
            <a:ext cx="118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Extreme</a:t>
            </a:r>
            <a:endParaRPr lang="en-US" b="1" dirty="0"/>
          </a:p>
        </p:txBody>
      </p:sp>
      <p:cxnSp>
        <p:nvCxnSpPr>
          <p:cNvPr id="27" name="Curved Connector 26"/>
          <p:cNvCxnSpPr/>
          <p:nvPr/>
        </p:nvCxnSpPr>
        <p:spPr>
          <a:xfrm rot="5400000" flipH="1" flipV="1">
            <a:off x="3299712" y="3520188"/>
            <a:ext cx="3132652" cy="524576"/>
          </a:xfrm>
          <a:prstGeom prst="curvedConnector3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 flipV="1">
            <a:off x="4091750" y="3994274"/>
            <a:ext cx="2188523" cy="600777"/>
          </a:xfrm>
          <a:prstGeom prst="curvedConnector3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flipV="1">
            <a:off x="1795646" y="3768701"/>
            <a:ext cx="3514025" cy="195669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flipV="1">
            <a:off x="1725963" y="4439129"/>
            <a:ext cx="3509613" cy="138324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78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19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EXAMPLE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98550"/>
            <a:ext cx="8229600" cy="43051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339232"/>
            <a:ext cx="2195945" cy="611169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>
            <a:off x="6705600" y="4953000"/>
            <a:ext cx="1219200" cy="3862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540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2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>
                <a:solidFill>
                  <a:srgbClr val="800000"/>
                </a:solidFill>
              </a:rPr>
              <a:t>OBJECTIVES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1066800"/>
            <a:ext cx="85344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33CC"/>
                </a:solidFill>
              </a:rPr>
              <a:t>In this lesson, you will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800000"/>
                </a:solidFill>
              </a:rPr>
              <a:t>Identify Jobs, Pains, and Gains, and Early </a:t>
            </a:r>
            <a:r>
              <a:rPr lang="en-US" sz="2200" b="1" dirty="0" smtClean="0">
                <a:solidFill>
                  <a:srgbClr val="800000"/>
                </a:solidFill>
              </a:rPr>
              <a:t>Adopters</a:t>
            </a:r>
            <a:endParaRPr lang="en-US" sz="22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20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CONCLUSION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447800"/>
            <a:ext cx="853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800000"/>
                </a:solidFill>
              </a:rPr>
              <a:t>DESCRIBE JOBS,PAINS AND GAINS CONCRETELY</a:t>
            </a:r>
            <a:endParaRPr lang="en-US" sz="2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29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3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VALUE </a:t>
            </a:r>
            <a:r>
              <a:rPr lang="en-US" sz="2400" b="1" dirty="0">
                <a:solidFill>
                  <a:srgbClr val="800000"/>
                </a:solidFill>
              </a:rPr>
              <a:t>PROPOSITION DESIGN - INTRODUCTION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google g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0836" y="1221678"/>
            <a:ext cx="7013574" cy="466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22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4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VALUE </a:t>
            </a:r>
            <a:r>
              <a:rPr lang="en-US" sz="2400" b="1" dirty="0">
                <a:solidFill>
                  <a:srgbClr val="800000"/>
                </a:solidFill>
              </a:rPr>
              <a:t>PROPOSITION DESIGN - INTRODUCTION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1066800"/>
            <a:ext cx="8534400" cy="29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 smtClean="0">
                <a:solidFill>
                  <a:srgbClr val="800000"/>
                </a:solidFill>
              </a:rPr>
              <a:t>Why any product fail miserably? </a:t>
            </a:r>
            <a:endParaRPr lang="en-US" sz="2200" b="1" dirty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0033CC"/>
                </a:solidFill>
              </a:rPr>
              <a:t>Bad </a:t>
            </a:r>
            <a:r>
              <a:rPr lang="en-US" sz="2200" b="1" dirty="0" smtClean="0">
                <a:solidFill>
                  <a:srgbClr val="0033CC"/>
                </a:solidFill>
              </a:rPr>
              <a:t>marketing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800000"/>
                </a:solidFill>
              </a:rPr>
              <a:t>Product was not launched </a:t>
            </a:r>
            <a:r>
              <a:rPr lang="en-US" sz="2200" b="1" dirty="0">
                <a:solidFill>
                  <a:srgbClr val="800000"/>
                </a:solidFill>
              </a:rPr>
              <a:t>properly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0033CC"/>
                </a:solidFill>
              </a:rPr>
              <a:t>Designed poorly</a:t>
            </a:r>
          </a:p>
          <a:p>
            <a:pPr algn="just">
              <a:lnSpc>
                <a:spcPct val="150000"/>
              </a:lnSpc>
            </a:pPr>
            <a:endParaRPr lang="en-US" sz="2200" b="1" dirty="0" smtClean="0">
              <a:solidFill>
                <a:srgbClr val="FF00FF"/>
              </a:solidFill>
            </a:endParaRPr>
          </a:p>
          <a:p>
            <a:pPr algn="just"/>
            <a:r>
              <a:rPr lang="en-US" sz="2200" b="1" dirty="0" smtClean="0">
                <a:solidFill>
                  <a:srgbClr val="FF00FF"/>
                </a:solidFill>
              </a:rPr>
              <a:t>Many product failed because they overlooked the </a:t>
            </a:r>
            <a:r>
              <a:rPr lang="en-US" sz="2200" b="1" dirty="0">
                <a:solidFill>
                  <a:srgbClr val="FF00FF"/>
                </a:solidFill>
              </a:rPr>
              <a:t>concept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customer want 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4764" y="11385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45816" y="4266180"/>
            <a:ext cx="6109366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800000"/>
                </a:solidFill>
              </a:rPr>
              <a:t>Did the customer want it</a:t>
            </a:r>
            <a:r>
              <a:rPr lang="en-US" sz="3600" b="1" dirty="0" smtClean="0">
                <a:solidFill>
                  <a:srgbClr val="800000"/>
                </a:solidFill>
              </a:rPr>
              <a:t>??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69" t="5010" r="18060" b="6361"/>
          <a:stretch/>
        </p:blipFill>
        <p:spPr bwMode="auto">
          <a:xfrm>
            <a:off x="7429500" y="4036844"/>
            <a:ext cx="1524000" cy="204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98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5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VALUE </a:t>
            </a:r>
            <a:r>
              <a:rPr lang="en-US" sz="2400" b="1" dirty="0">
                <a:solidFill>
                  <a:srgbClr val="800000"/>
                </a:solidFill>
              </a:rPr>
              <a:t>PROPOSITION DESIGN - INTRODUCTION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1066800"/>
            <a:ext cx="853440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200" b="1" dirty="0" smtClean="0">
                <a:solidFill>
                  <a:srgbClr val="FF00FF"/>
                </a:solidFill>
              </a:rPr>
              <a:t>Other factors………. Many product failed because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800000"/>
                </a:solidFill>
              </a:rPr>
              <a:t>What real purpose the product serve?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052E89"/>
                </a:solidFill>
              </a:rPr>
              <a:t>Real benefits did it offer?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800000"/>
                </a:solidFill>
              </a:rPr>
              <a:t>Any real need or demand for it?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052E89"/>
                </a:solidFill>
              </a:rPr>
              <a:t>Who should really want such a device and spend money on it?</a:t>
            </a:r>
          </a:p>
          <a:p>
            <a:pPr algn="just">
              <a:lnSpc>
                <a:spcPct val="150000"/>
              </a:lnSpc>
            </a:pPr>
            <a:r>
              <a:rPr lang="en-US" sz="2200" b="1" dirty="0" smtClean="0">
                <a:solidFill>
                  <a:srgbClr val="00B050"/>
                </a:solidFill>
              </a:rPr>
              <a:t>No satisfactory answer to these questions………….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 smtClean="0">
                <a:solidFill>
                  <a:srgbClr val="800000"/>
                </a:solidFill>
              </a:rPr>
              <a:t>Leads to think of important aspect of venture creation </a:t>
            </a:r>
          </a:p>
          <a:p>
            <a:pPr algn="ctr">
              <a:lnSpc>
                <a:spcPct val="150000"/>
              </a:lnSpc>
            </a:pPr>
            <a:r>
              <a:rPr lang="en-US" sz="2200" b="1" dirty="0" smtClean="0">
                <a:solidFill>
                  <a:srgbClr val="3333CC"/>
                </a:solidFill>
              </a:rPr>
              <a:t>“VALUE PROPOSITION DESIGN”</a:t>
            </a:r>
            <a:endParaRPr lang="en-US" sz="2200" b="1" dirty="0">
              <a:solidFill>
                <a:srgbClr val="3333CC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53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6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WHAT IS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DESIGN?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1066800"/>
            <a:ext cx="85344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800000"/>
                </a:solidFill>
              </a:rPr>
              <a:t>Your product must create value for your customers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b="1" dirty="0" smtClean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200" b="1" dirty="0" smtClean="0">
              <a:solidFill>
                <a:srgbClr val="80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800000"/>
                </a:solidFill>
              </a:rPr>
              <a:t>Address the pain points and customers must want your product – 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3333CC"/>
                </a:solidFill>
              </a:rPr>
              <a:t>“PRODUCT &amp; SERVICES MATCHES WHAT CUSTOMER </a:t>
            </a:r>
            <a:r>
              <a:rPr lang="en-US" sz="2000" b="1" dirty="0">
                <a:solidFill>
                  <a:srgbClr val="3333CC"/>
                </a:solidFill>
              </a:rPr>
              <a:t>W</a:t>
            </a:r>
            <a:r>
              <a:rPr lang="en-US" sz="2000" b="1" dirty="0" smtClean="0">
                <a:solidFill>
                  <a:srgbClr val="3333CC"/>
                </a:solidFill>
              </a:rPr>
              <a:t>ANTS “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create value for your custom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127"/>
            <a:ext cx="2316715" cy="18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587"/>
          <a:stretch/>
        </p:blipFill>
        <p:spPr>
          <a:xfrm>
            <a:off x="2216946" y="2144697"/>
            <a:ext cx="2355054" cy="1128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095" y="5068639"/>
            <a:ext cx="1184809" cy="10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84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7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WHAT IS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DESIGN?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66950"/>
            <a:ext cx="8305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18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8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WHAT IS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DESIGN?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12" y="1533525"/>
            <a:ext cx="50577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40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9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TOOL FOR VALUE </a:t>
            </a:r>
            <a:r>
              <a:rPr lang="en-US" sz="2400" b="1" dirty="0">
                <a:solidFill>
                  <a:srgbClr val="800000"/>
                </a:solidFill>
              </a:rPr>
              <a:t>PROPOSITION </a:t>
            </a:r>
            <a:r>
              <a:rPr lang="en-US" sz="2400" b="1" dirty="0" smtClean="0">
                <a:solidFill>
                  <a:srgbClr val="800000"/>
                </a:solidFill>
              </a:rPr>
              <a:t>DESIGN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/>
          <a:srcRect b="19328"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March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581150"/>
            <a:ext cx="70008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49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CC"/>
        </a:solidFill>
        <a:ln cmpd="thickThin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381</Words>
  <Application>Microsoft Office PowerPoint</Application>
  <PresentationFormat>On-screen Show (4:3)</PresentationFormat>
  <Paragraphs>113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RIYAZ</dc:creator>
  <cp:lastModifiedBy>DMA</cp:lastModifiedBy>
  <cp:revision>253</cp:revision>
  <dcterms:created xsi:type="dcterms:W3CDTF">2013-07-28T06:24:18Z</dcterms:created>
  <dcterms:modified xsi:type="dcterms:W3CDTF">2020-12-23T07:22:03Z</dcterms:modified>
</cp:coreProperties>
</file>